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1489" r:id="rId3"/>
    <p:sldId id="1490" r:id="rId4"/>
    <p:sldId id="1491" r:id="rId5"/>
    <p:sldId id="1492" r:id="rId6"/>
    <p:sldId id="1509" r:id="rId7"/>
    <p:sldId id="1506" r:id="rId8"/>
    <p:sldId id="1507" r:id="rId9"/>
    <p:sldId id="1493" r:id="rId10"/>
    <p:sldId id="1494" r:id="rId11"/>
    <p:sldId id="1510" r:id="rId12"/>
    <p:sldId id="1495" r:id="rId13"/>
    <p:sldId id="1496" r:id="rId14"/>
    <p:sldId id="1497" r:id="rId15"/>
    <p:sldId id="1498" r:id="rId16"/>
    <p:sldId id="1499" r:id="rId17"/>
    <p:sldId id="1500" r:id="rId18"/>
    <p:sldId id="1501" r:id="rId19"/>
    <p:sldId id="1502" r:id="rId20"/>
    <p:sldId id="1503" r:id="rId21"/>
    <p:sldId id="1504" r:id="rId22"/>
    <p:sldId id="1511" r:id="rId23"/>
    <p:sldId id="1512" r:id="rId24"/>
    <p:sldId id="1505" r:id="rId25"/>
    <p:sldId id="1508" r:id="rId26"/>
    <p:sldId id="1513" r:id="rId27"/>
    <p:sldId id="261" r:id="rId28"/>
    <p:sldId id="1428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E1CCCE-B4BE-48E8-94DD-5E197B2D69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4C5E3-27FA-42C2-B7AC-0AA4630C46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DB85-EE5E-4B89-A00E-8344E8B639BA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0855F-2C71-45BB-85DF-BD0F85A3B9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1D2AB-D3C1-4A77-9212-0BFF5A4CA1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91138-E24E-4695-9BD5-A3C6F5AAA1F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07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B5EF2-A964-4D7D-9158-777FD8535308}" type="datetimeFigureOut">
              <a:rPr lang="de-AT" smtClean="0"/>
              <a:t>27.11.2022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BD850-B783-4D6F-B68E-0064915BC4A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593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494ED-5807-4B16-8E77-2BFE5ADB3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E975E3-8F7F-4BA0-9ED2-802995CE9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269B92-BF60-4245-860F-6B3FF3F5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9DC21-A691-4E12-BE63-F3D936BE7372}" type="datetime1">
              <a:rPr lang="de-AT" smtClean="0"/>
              <a:t>27.11.2022</a:t>
            </a:fld>
            <a:endParaRPr lang="de-AT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3C8CFE2-7B8F-40B1-99E1-25121EFBA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8867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B1AD6-FBB4-490A-B798-C1AD890F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8DD25-6F74-418B-BC59-6E32B78B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F82D85-0B2C-4F15-B1EE-384F3035C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606C55-4CAF-49FB-BF5C-83B9F315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FCB96-2F42-4462-A342-00EC35B71FF6}" type="datetime1">
              <a:rPr lang="de-AT" smtClean="0"/>
              <a:t>27.11.2022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6EC92-E948-4DBF-BE8B-D29ADABD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4E67D-EE22-4B7E-BF56-5598A373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039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467D4C-322B-4C04-A674-4F4B424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EF6CF1-2F20-4972-858A-17C4FEADB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16F090-BD05-4B0C-8299-A8A4A9A6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55E67A-D367-4A6F-98CA-BE7661CC9263}" type="datetime1">
              <a:rPr lang="de-AT" smtClean="0"/>
              <a:t>27.11.2022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CA0AB0-2E0A-4155-8EB9-D490D4CF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509DE7-A95D-46C2-BED1-359C3BA4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49825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6231-3577-4005-BEDC-D8519FB75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5DA5DC-0931-47EA-AB2B-DC4FE10F8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0DDB7A-DAAA-4E1E-B8FD-62E699E1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DF8F64-70FA-4748-A379-D6027052AD1D}" type="datetime1">
              <a:rPr lang="de-AT" smtClean="0"/>
              <a:t>27.11.2022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82CDE8-F0A5-4843-93B3-C221580A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C9BDE-FB12-475C-95CC-B4E348BD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919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61193-4F58-4038-BB01-969C9E1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68DCD-3B5F-4411-9794-B7A5B104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1974F17-1ED3-4683-AE61-CD483FE5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9DC21-A691-4E12-BE63-F3D936BE7372}" type="datetime1">
              <a:rPr lang="de-AT" smtClean="0"/>
              <a:t>27.11.2022</a:t>
            </a:fld>
            <a:endParaRPr lang="de-AT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1E82B46-AEA8-49E0-A313-241EA7016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8020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9A730-AE77-4933-AA70-33CC510F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9558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28B93-8993-46AA-8837-6E8C6D77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EE4869-ED5E-4A43-8CF2-1899C2DE9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175B3-5291-4D0F-89F9-09859B5A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2D501D-BCED-4878-8047-57F06292E8C5}" type="datetime1">
              <a:rPr lang="de-AT" smtClean="0"/>
              <a:t>27.11.2022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8A5A94-4FC9-428B-A255-78A0AD93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13FCB0-86FA-4C91-B128-EA45E661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992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AFE6F-61E5-4DE8-8A46-7CDAA375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409835-D2D5-4080-88EB-663B7BF32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901" y="1328468"/>
            <a:ext cx="5855899" cy="4848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AEB0F6-D184-4CF6-B2A7-66961EA0D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28468"/>
            <a:ext cx="5855899" cy="4848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6A663D-36A8-44C6-AA2F-207F249C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B355B-158D-4FD1-AA6B-BA0F89F3C796}" type="datetime1">
              <a:rPr lang="de-AT" smtClean="0"/>
              <a:t>27.11.2022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ADE41D-D877-437B-8027-FD8EA39E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A477DD-0715-445B-A953-35CFEC5B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739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27366-4709-4FBC-8FED-5BF96DFF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584701-164A-40E3-A486-F6CF28B0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FBE095-9767-4B82-9F6A-E20471124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11B9-4A6D-4152-B57B-1E0AD7C8E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D6BE4C-7058-45A7-990A-40F613956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E10FF7-4BDC-45EF-B11F-E190820ED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D6BFA3-EA7E-491F-8E0A-F722489964A3}" type="datetime1">
              <a:rPr lang="de-AT" smtClean="0"/>
              <a:t>27.11.2022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F6E5165-CF2E-4D61-A154-F5FCBF44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9CD553-86B4-48AB-A447-1D5BFCB0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58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847FD-80C9-479D-AE45-683DB238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EE467E-16F5-47DE-B314-20AC4C41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1366F0-3C03-4B90-998A-D47A82F6384C}" type="datetime1">
              <a:rPr lang="de-AT" smtClean="0"/>
              <a:t>27.11.2022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00C9A0-E491-4D76-9936-941D20BC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E7DB96-1B2F-43AB-AEB9-9B0EE82D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542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027909-7B8E-4B05-B315-481E9DA7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46F52E-F80E-4B87-BB70-1E9A0792144F}" type="datetime1">
              <a:rPr lang="de-AT" smtClean="0"/>
              <a:t>27.11.2022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5904C5-8A06-422D-BDA0-6306831E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356E2B-2FD8-4515-B98F-9B80262E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185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D8406-9FEE-48DA-B119-320DC534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527A4-0017-4A3B-A0C2-9F1C4E10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8CB259-70CD-44CD-9E66-63BB6176B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69E27-DC44-443C-8C71-977E6D6C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E4DD5C-A999-4615-9604-BA1AEED49628}" type="datetime1">
              <a:rPr lang="de-AT" smtClean="0"/>
              <a:t>27.11.2022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140276-2A03-45BA-B1B5-DC6C4178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45931D-9AC3-473B-90E4-8A362E2F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8891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ACAC09A-533D-4551-9C54-8B43B749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1" y="136525"/>
            <a:ext cx="11878573" cy="111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1EFD31-E7FD-464E-82F0-887ECD6D5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901" y="1354347"/>
            <a:ext cx="11878573" cy="482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9B7CD-D785-409C-973C-F250F727E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97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anderwendt/sklearn_ml_toolbox_samples" TargetMode="External"/><Relationship Id="rId2" Type="http://schemas.openxmlformats.org/officeDocument/2006/relationships/hyperlink" Target="https://github.com/alexanderwendt/sklearn_ml_toolbox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nderwendt/sklearn_ml_toolbo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59595-7879-4C5D-87BB-D15C1CA4A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250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de-AT" dirty="0"/>
            </a:br>
            <a:r>
              <a:rPr lang="de-AT" dirty="0" err="1"/>
              <a:t>Applying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Scikit</a:t>
            </a:r>
            <a:r>
              <a:rPr lang="de-AT" dirty="0"/>
              <a:t>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 Toolbox on </a:t>
            </a:r>
            <a:r>
              <a:rPr lang="de-AT" dirty="0" err="1"/>
              <a:t>the</a:t>
            </a:r>
            <a:r>
              <a:rPr lang="de-AT" dirty="0"/>
              <a:t> Stock Market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6F95-2967-43A8-A77C-F1AA59EE4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085" y="4081694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Alexander Wendt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E346B0-F9B0-4FA2-926F-7623B72A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9EDE-2129-415B-887D-3F661C69B039}" type="datetime1">
              <a:rPr lang="de-AT" smtClean="0"/>
              <a:t>27.11.2022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4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77346-5E6D-41F9-9B51-F7F8323F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2.0 – Generate Outcomes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96AF5-C70F-4BBA-91F7-A13281130A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10</a:t>
            </a:fld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CDEC1-A915-4F0A-8BD0-92A7A445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3715372" cy="4822616"/>
          </a:xfrm>
        </p:spPr>
        <p:txBody>
          <a:bodyPr/>
          <a:lstStyle/>
          <a:p>
            <a:r>
              <a:rPr lang="de-AT" dirty="0"/>
              <a:t>Time </a:t>
            </a:r>
            <a:r>
              <a:rPr lang="de-AT" dirty="0" err="1"/>
              <a:t>series</a:t>
            </a:r>
            <a:endParaRPr lang="de-AT" dirty="0"/>
          </a:p>
          <a:p>
            <a:r>
              <a:rPr lang="de-AT" dirty="0" err="1"/>
              <a:t>Automatic</a:t>
            </a:r>
            <a:r>
              <a:rPr lang="de-AT" dirty="0"/>
              <a:t> </a:t>
            </a:r>
            <a:r>
              <a:rPr lang="de-AT" dirty="0" err="1"/>
              <a:t>trend</a:t>
            </a:r>
            <a:r>
              <a:rPr lang="de-AT" dirty="0"/>
              <a:t> </a:t>
            </a:r>
            <a:r>
              <a:rPr lang="de-AT" dirty="0" err="1"/>
              <a:t>recognition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future</a:t>
            </a:r>
            <a:r>
              <a:rPr lang="de-AT" dirty="0"/>
              <a:t> variables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8E7962C-9A57-46D5-B518-CCF0FCEB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87" y="907161"/>
            <a:ext cx="9293213" cy="56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5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7787C-284A-4F05-A033-B3514DCF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2.1 – Generate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4E5BCB-2E40-466C-BD9A-44CA44440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810771" cy="4822616"/>
          </a:xfrm>
        </p:spPr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indicators</a:t>
            </a:r>
            <a:r>
              <a:rPr lang="de-AT" dirty="0"/>
              <a:t> </a:t>
            </a:r>
            <a:r>
              <a:rPr lang="de-AT" dirty="0" err="1"/>
              <a:t>capture</a:t>
            </a:r>
            <a:r>
              <a:rPr lang="de-AT" dirty="0"/>
              <a:t> </a:t>
            </a:r>
            <a:r>
              <a:rPr lang="de-AT" dirty="0" err="1"/>
              <a:t>history</a:t>
            </a:r>
            <a:endParaRPr lang="de-AT" dirty="0"/>
          </a:p>
          <a:p>
            <a:r>
              <a:rPr lang="de-AT" dirty="0" err="1"/>
              <a:t>Examples</a:t>
            </a:r>
            <a:r>
              <a:rPr lang="de-AT" dirty="0"/>
              <a:t> </a:t>
            </a:r>
            <a:r>
              <a:rPr lang="de-AT" dirty="0" err="1"/>
              <a:t>derivated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price</a:t>
            </a:r>
            <a:endParaRPr lang="de-AT" dirty="0"/>
          </a:p>
          <a:p>
            <a:pPr lvl="1"/>
            <a:r>
              <a:rPr lang="de-AT" dirty="0"/>
              <a:t>Moving Averages 200, 21, 9</a:t>
            </a:r>
          </a:p>
          <a:p>
            <a:pPr lvl="1"/>
            <a:r>
              <a:rPr lang="de-AT" dirty="0"/>
              <a:t>RSI 9 (extreme)</a:t>
            </a:r>
          </a:p>
          <a:p>
            <a:pPr lvl="1"/>
            <a:r>
              <a:rPr lang="de-AT" dirty="0"/>
              <a:t>MACD 12, 26</a:t>
            </a:r>
          </a:p>
          <a:p>
            <a:pPr lvl="1"/>
            <a:r>
              <a:rPr lang="de-AT" dirty="0" err="1"/>
              <a:t>Stochastics</a:t>
            </a:r>
            <a:r>
              <a:rPr lang="de-AT" dirty="0"/>
              <a:t>-RSI 21, 21, 3, 3</a:t>
            </a:r>
          </a:p>
          <a:p>
            <a:r>
              <a:rPr lang="de-AT" dirty="0" err="1"/>
              <a:t>Convert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relative </a:t>
            </a:r>
            <a:r>
              <a:rPr lang="de-AT" dirty="0" err="1"/>
              <a:t>values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00B50A-728F-4A43-ADAC-CCF5172F6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11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4081A07-2D95-4006-8494-0EB20B44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29" y="1082180"/>
            <a:ext cx="6711795" cy="540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005BC-38EE-422A-8F14-6494CD4B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3.0-3.1 – Data </a:t>
            </a:r>
            <a:r>
              <a:rPr lang="de-AT" dirty="0" err="1"/>
              <a:t>Cleaning</a:t>
            </a:r>
            <a:r>
              <a:rPr lang="de-AT" dirty="0"/>
              <a:t> and Adaptation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5FD1-603B-4B69-99AA-C4D671F43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6169787" cy="4822616"/>
          </a:xfrm>
        </p:spPr>
        <p:txBody>
          <a:bodyPr/>
          <a:lstStyle/>
          <a:p>
            <a:r>
              <a:rPr lang="de-AT" dirty="0" err="1"/>
              <a:t>Cleaning</a:t>
            </a:r>
            <a:endParaRPr lang="de-AT" dirty="0"/>
          </a:p>
          <a:p>
            <a:pPr lvl="1"/>
            <a:r>
              <a:rPr lang="en-US" dirty="0"/>
              <a:t>Column names are stripped</a:t>
            </a:r>
          </a:p>
          <a:p>
            <a:pPr lvl="1"/>
            <a:r>
              <a:rPr lang="en-US" dirty="0"/>
              <a:t>" " are replaced by "_" to get unified naming</a:t>
            </a:r>
          </a:p>
          <a:p>
            <a:pPr lvl="1"/>
            <a:r>
              <a:rPr lang="en-US" dirty="0"/>
              <a:t>"/" are replaced by "-"</a:t>
            </a:r>
          </a:p>
          <a:p>
            <a:pPr lvl="1"/>
            <a:r>
              <a:rPr lang="en-US" dirty="0"/>
              <a:t>All string values "?" or empty values are replaced by </a:t>
            </a:r>
            <a:r>
              <a:rPr lang="en-US" dirty="0" err="1"/>
              <a:t>numpy</a:t>
            </a:r>
            <a:r>
              <a:rPr lang="en-US" dirty="0"/>
              <a:t> "</a:t>
            </a:r>
            <a:r>
              <a:rPr lang="en-US" dirty="0" err="1"/>
              <a:t>NaN</a:t>
            </a:r>
            <a:r>
              <a:rPr lang="en-US" dirty="0"/>
              <a:t>"</a:t>
            </a:r>
          </a:p>
          <a:p>
            <a:r>
              <a:rPr lang="de-AT" dirty="0"/>
              <a:t>Adaptation</a:t>
            </a:r>
          </a:p>
          <a:p>
            <a:pPr lvl="1"/>
            <a:r>
              <a:rPr lang="de-AT" dirty="0" err="1"/>
              <a:t>Binarize</a:t>
            </a:r>
            <a:r>
              <a:rPr lang="de-AT" dirty="0"/>
              <a:t> Labels: </a:t>
            </a:r>
            <a:r>
              <a:rPr lang="de-AT" dirty="0" err="1"/>
              <a:t>One</a:t>
            </a:r>
            <a:r>
              <a:rPr lang="de-AT" dirty="0"/>
              <a:t> vs. All</a:t>
            </a:r>
          </a:p>
          <a:p>
            <a:pPr lvl="1"/>
            <a:r>
              <a:rPr lang="de-AT" dirty="0" err="1"/>
              <a:t>Nominals</a:t>
            </a:r>
            <a:r>
              <a:rPr lang="de-AT" dirty="0"/>
              <a:t>: </a:t>
            </a:r>
            <a:r>
              <a:rPr lang="de-AT" dirty="0" err="1"/>
              <a:t>One</a:t>
            </a:r>
            <a:r>
              <a:rPr lang="de-AT" dirty="0"/>
              <a:t>-hot-</a:t>
            </a:r>
            <a:r>
              <a:rPr lang="de-AT" dirty="0" err="1"/>
              <a:t>encoding</a:t>
            </a:r>
            <a:endParaRPr lang="de-AT" dirty="0"/>
          </a:p>
          <a:p>
            <a:pPr lvl="1"/>
            <a:r>
              <a:rPr lang="de-AT" dirty="0"/>
              <a:t>All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int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float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1128B7-11FE-47F3-ADCF-A5AE9A0B89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12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8049F4-4609-4A84-AD08-7D66AF14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688" y="1409418"/>
            <a:ext cx="535379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35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2BAD3-50F2-4520-AA8F-FC63CF5B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3.3 – Data Analysis </a:t>
            </a:r>
            <a:r>
              <a:rPr lang="de-AT" dirty="0" err="1"/>
              <a:t>Relevance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EAA0F5-FB73-484D-B081-D07E4E73B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3061855" cy="4822616"/>
          </a:xfrm>
        </p:spPr>
        <p:txBody>
          <a:bodyPr/>
          <a:lstStyle/>
          <a:p>
            <a:r>
              <a:rPr lang="de-AT" dirty="0"/>
              <a:t>Visual </a:t>
            </a:r>
            <a:r>
              <a:rPr lang="de-AT" dirty="0" err="1"/>
              <a:t>correlation</a:t>
            </a:r>
            <a:r>
              <a:rPr lang="de-AT" dirty="0"/>
              <a:t> </a:t>
            </a:r>
            <a:r>
              <a:rPr lang="de-AT" dirty="0" err="1"/>
              <a:t>analysis</a:t>
            </a:r>
            <a:endParaRPr lang="de-AT" dirty="0"/>
          </a:p>
          <a:p>
            <a:r>
              <a:rPr lang="de-AT" dirty="0"/>
              <a:t>See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features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DF116B-675F-40BC-9D82-4206F7C929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E90191-A693-4F73-8785-B6AF6CB90867}"/>
              </a:ext>
            </a:extLst>
          </p:cNvPr>
          <p:cNvSpPr txBox="1"/>
          <p:nvPr/>
        </p:nvSpPr>
        <p:spPr>
          <a:xfrm>
            <a:off x="8137237" y="637309"/>
            <a:ext cx="23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err="1"/>
              <a:t>Hierarchical</a:t>
            </a:r>
            <a:r>
              <a:rPr lang="de-AT" b="1" dirty="0"/>
              <a:t> </a:t>
            </a:r>
            <a:r>
              <a:rPr lang="de-AT" b="1" dirty="0" err="1"/>
              <a:t>Linkage</a:t>
            </a:r>
            <a:endParaRPr lang="de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72DBF7-6926-4F89-B38C-A27913C1A150}"/>
              </a:ext>
            </a:extLst>
          </p:cNvPr>
          <p:cNvSpPr txBox="1"/>
          <p:nvPr/>
        </p:nvSpPr>
        <p:spPr>
          <a:xfrm>
            <a:off x="3659866" y="1169681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Feature </a:t>
            </a:r>
            <a:r>
              <a:rPr lang="de-AT" b="1" dirty="0" err="1"/>
              <a:t>Importance</a:t>
            </a:r>
            <a:endParaRPr lang="de-AT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FEBC3B-D2CB-48EB-8C9B-270B6A3C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779" y="1525824"/>
            <a:ext cx="2427616" cy="5192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CB10EEB-6ACA-4A05-9401-6DA9FBFDC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729"/>
          <a:stretch/>
        </p:blipFill>
        <p:spPr>
          <a:xfrm>
            <a:off x="322019" y="3249270"/>
            <a:ext cx="2694111" cy="174550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0CC3EB2-B17C-4F32-B483-B0B5A1239E21}"/>
              </a:ext>
            </a:extLst>
          </p:cNvPr>
          <p:cNvCxnSpPr/>
          <p:nvPr/>
        </p:nvCxnSpPr>
        <p:spPr>
          <a:xfrm flipH="1">
            <a:off x="2139193" y="1862356"/>
            <a:ext cx="1778466" cy="15666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8E4F1109-72E3-45A4-B5F1-1689F5F529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8" b="11927"/>
          <a:stretch/>
        </p:blipFill>
        <p:spPr>
          <a:xfrm>
            <a:off x="6092078" y="1006641"/>
            <a:ext cx="5433947" cy="5279355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5CD72E9F-AA8D-4815-B5A7-899860FA43E5}"/>
              </a:ext>
            </a:extLst>
          </p:cNvPr>
          <p:cNvSpPr/>
          <p:nvPr/>
        </p:nvSpPr>
        <p:spPr>
          <a:xfrm>
            <a:off x="3816991" y="1525824"/>
            <a:ext cx="1917842" cy="46236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0546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4B5CC-441A-481C-9439-A7691168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3.3 – Data Analysis Clustering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A293B9-ABDE-4208-8EE7-82DCF3545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5314109" cy="4822616"/>
          </a:xfrm>
        </p:spPr>
        <p:txBody>
          <a:bodyPr/>
          <a:lstStyle/>
          <a:p>
            <a:r>
              <a:rPr lang="de-AT" dirty="0"/>
              <a:t>Cluster </a:t>
            </a:r>
            <a:r>
              <a:rPr lang="de-AT" dirty="0" err="1"/>
              <a:t>analysis</a:t>
            </a:r>
            <a:endParaRPr lang="de-AT" dirty="0"/>
          </a:p>
          <a:p>
            <a:pPr lvl="1"/>
            <a:r>
              <a:rPr lang="de-AT" dirty="0" err="1"/>
              <a:t>Unsupervised</a:t>
            </a:r>
            <a:r>
              <a:rPr lang="de-AT" dirty="0"/>
              <a:t>: </a:t>
            </a:r>
            <a:r>
              <a:rPr lang="de-AT" dirty="0" err="1"/>
              <a:t>Prinipal</a:t>
            </a:r>
            <a:r>
              <a:rPr lang="de-AT" dirty="0"/>
              <a:t> </a:t>
            </a:r>
            <a:r>
              <a:rPr lang="de-AT" dirty="0" err="1"/>
              <a:t>Component</a:t>
            </a:r>
            <a:r>
              <a:rPr lang="de-AT" dirty="0"/>
              <a:t> Analysis (PCA)</a:t>
            </a:r>
          </a:p>
          <a:p>
            <a:pPr lvl="1"/>
            <a:r>
              <a:rPr lang="de-AT" dirty="0"/>
              <a:t>UMAP</a:t>
            </a:r>
          </a:p>
          <a:p>
            <a:r>
              <a:rPr lang="de-AT" dirty="0"/>
              <a:t>See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well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grouped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18D242-5CB0-4A9C-B4BF-54B5D446D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14</a:t>
            </a:fld>
            <a:endParaRPr lang="de-AT" dirty="0"/>
          </a:p>
        </p:txBody>
      </p:sp>
      <p:pic>
        <p:nvPicPr>
          <p:cNvPr id="2052" name="Picture 4" descr="https://github.com/alexanderwendt/sklearn_ml_toolbox/raw/master/doc/saved_images/PCA_Plot.png">
            <a:extLst>
              <a:ext uri="{FF2B5EF4-FFF2-40B4-BE49-F238E27FC236}">
                <a16:creationId xmlns:a16="http://schemas.microsoft.com/office/drawing/2014/main" id="{7D7DDC4F-E25D-450C-B952-02F3C2FF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90" y="3427171"/>
            <a:ext cx="3181927" cy="31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github.com/alexanderwendt/sklearn_ml_toolbox/raw/master/doc/saved_images/UMAP_Supervised.png">
            <a:extLst>
              <a:ext uri="{FF2B5EF4-FFF2-40B4-BE49-F238E27FC236}">
                <a16:creationId xmlns:a16="http://schemas.microsoft.com/office/drawing/2014/main" id="{BEBCA654-CD22-403B-8512-316E4E54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80" y="1354346"/>
            <a:ext cx="6896587" cy="492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5CFEA44-6ED8-4EC2-97E3-EA05F266B0DE}"/>
              </a:ext>
            </a:extLst>
          </p:cNvPr>
          <p:cNvSpPr txBox="1"/>
          <p:nvPr/>
        </p:nvSpPr>
        <p:spPr>
          <a:xfrm>
            <a:off x="7467600" y="124555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err="1"/>
              <a:t>Supervised</a:t>
            </a:r>
            <a:r>
              <a:rPr lang="de-AT" b="1" dirty="0"/>
              <a:t> UMAP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E2A66E-9890-422F-8218-43E55BAE8CEF}"/>
              </a:ext>
            </a:extLst>
          </p:cNvPr>
          <p:cNvSpPr txBox="1"/>
          <p:nvPr/>
        </p:nvSpPr>
        <p:spPr>
          <a:xfrm>
            <a:off x="2059453" y="346214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65105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C2C88-CBD8-4B73-AABF-6AE72414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3.5 – Feature </a:t>
            </a:r>
            <a:r>
              <a:rPr lang="de-AT" dirty="0" err="1"/>
              <a:t>Selection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51A82-75B0-4E75-9B96-EE76CC22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971517" cy="4822616"/>
          </a:xfrm>
        </p:spPr>
        <p:txBody>
          <a:bodyPr/>
          <a:lstStyle/>
          <a:p>
            <a:r>
              <a:rPr lang="de-AT" dirty="0"/>
              <a:t>Remove </a:t>
            </a:r>
            <a:r>
              <a:rPr lang="de-AT" dirty="0" err="1"/>
              <a:t>low</a:t>
            </a:r>
            <a:r>
              <a:rPr lang="de-AT" dirty="0"/>
              <a:t> </a:t>
            </a:r>
            <a:r>
              <a:rPr lang="de-AT" dirty="0" err="1"/>
              <a:t>correlated</a:t>
            </a:r>
            <a:r>
              <a:rPr lang="de-AT" dirty="0"/>
              <a:t> </a:t>
            </a:r>
            <a:r>
              <a:rPr lang="de-AT" dirty="0" err="1"/>
              <a:t>features</a:t>
            </a:r>
            <a:endParaRPr lang="de-AT" dirty="0"/>
          </a:p>
          <a:p>
            <a:r>
              <a:rPr lang="de-AT" dirty="0"/>
              <a:t>Lasso, </a:t>
            </a:r>
            <a:r>
              <a:rPr lang="de-AT" dirty="0" err="1"/>
              <a:t>Decision</a:t>
            </a:r>
            <a:r>
              <a:rPr lang="de-AT" dirty="0"/>
              <a:t> </a:t>
            </a:r>
            <a:r>
              <a:rPr lang="de-AT" dirty="0" err="1"/>
              <a:t>Tree</a:t>
            </a:r>
            <a:r>
              <a:rPr lang="de-AT" dirty="0"/>
              <a:t>, </a:t>
            </a:r>
            <a:r>
              <a:rPr lang="de-AT" dirty="0" err="1"/>
              <a:t>Backward</a:t>
            </a:r>
            <a:r>
              <a:rPr lang="de-AT" dirty="0"/>
              <a:t> </a:t>
            </a:r>
            <a:r>
              <a:rPr lang="de-AT" dirty="0" err="1"/>
              <a:t>elimination</a:t>
            </a:r>
            <a:r>
              <a:rPr lang="de-AT" dirty="0"/>
              <a:t>, </a:t>
            </a:r>
            <a:r>
              <a:rPr lang="de-AT" dirty="0" err="1"/>
              <a:t>Recursive</a:t>
            </a:r>
            <a:endParaRPr lang="de-AT" dirty="0"/>
          </a:p>
          <a:p>
            <a:r>
              <a:rPr lang="de-AT" dirty="0"/>
              <a:t>Purpose</a:t>
            </a:r>
          </a:p>
          <a:p>
            <a:pPr lvl="1"/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faster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(SVM </a:t>
            </a:r>
            <a:r>
              <a:rPr lang="de-AT" dirty="0" err="1"/>
              <a:t>max</a:t>
            </a:r>
            <a:r>
              <a:rPr lang="de-AT" dirty="0"/>
              <a:t> 80 </a:t>
            </a:r>
            <a:r>
              <a:rPr lang="de-AT" dirty="0" err="1"/>
              <a:t>features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Remove </a:t>
            </a:r>
            <a:r>
              <a:rPr lang="de-AT" dirty="0" err="1"/>
              <a:t>noise</a:t>
            </a:r>
            <a:endParaRPr lang="de-AT" dirty="0"/>
          </a:p>
          <a:p>
            <a:pPr lvl="1"/>
            <a:r>
              <a:rPr lang="de-AT" dirty="0" err="1"/>
              <a:t>Sometimes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better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771D84-3108-4E1F-8CCF-365B1B8E5F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15</a:t>
            </a:fld>
            <a:endParaRPr lang="de-AT" dirty="0"/>
          </a:p>
        </p:txBody>
      </p:sp>
      <p:pic>
        <p:nvPicPr>
          <p:cNvPr id="3074" name="Picture 2" descr="Significant_Features_OMXS30.jpg">
            <a:extLst>
              <a:ext uri="{FF2B5EF4-FFF2-40B4-BE49-F238E27FC236}">
                <a16:creationId xmlns:a16="http://schemas.microsoft.com/office/drawing/2014/main" id="{3417B7E6-361E-4154-A4A8-AE750AC5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83" y="1016000"/>
            <a:ext cx="6844719" cy="42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6C7BD50-E5F0-4DAC-AEFF-58892A17468C}"/>
              </a:ext>
            </a:extLst>
          </p:cNvPr>
          <p:cNvCxnSpPr/>
          <p:nvPr/>
        </p:nvCxnSpPr>
        <p:spPr>
          <a:xfrm>
            <a:off x="5006109" y="2309091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8318BCA-FA62-4A7F-9A7C-629C9B51597B}"/>
              </a:ext>
            </a:extLst>
          </p:cNvPr>
          <p:cNvCxnSpPr/>
          <p:nvPr/>
        </p:nvCxnSpPr>
        <p:spPr>
          <a:xfrm>
            <a:off x="5892800" y="4872182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4CBC0C6-5D43-4EC1-8C45-C86CF162A0D0}"/>
              </a:ext>
            </a:extLst>
          </p:cNvPr>
          <p:cNvCxnSpPr/>
          <p:nvPr/>
        </p:nvCxnSpPr>
        <p:spPr>
          <a:xfrm>
            <a:off x="6867237" y="5033819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A38ABC9-4A63-4C54-8071-66C282398CB4}"/>
              </a:ext>
            </a:extLst>
          </p:cNvPr>
          <p:cNvCxnSpPr/>
          <p:nvPr/>
        </p:nvCxnSpPr>
        <p:spPr>
          <a:xfrm>
            <a:off x="7500651" y="3569855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33B588A-4345-45BE-B1B2-32570CCCC319}"/>
              </a:ext>
            </a:extLst>
          </p:cNvPr>
          <p:cNvCxnSpPr/>
          <p:nvPr/>
        </p:nvCxnSpPr>
        <p:spPr>
          <a:xfrm>
            <a:off x="8253414" y="5384800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CB82331-499C-4BB6-8A69-0A1B603BAB3C}"/>
              </a:ext>
            </a:extLst>
          </p:cNvPr>
          <p:cNvCxnSpPr/>
          <p:nvPr/>
        </p:nvCxnSpPr>
        <p:spPr>
          <a:xfrm>
            <a:off x="9251663" y="5569528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F0D2240-BE33-4D72-92DD-66CA803E77BE}"/>
              </a:ext>
            </a:extLst>
          </p:cNvPr>
          <p:cNvCxnSpPr/>
          <p:nvPr/>
        </p:nvCxnSpPr>
        <p:spPr>
          <a:xfrm>
            <a:off x="9906722" y="3429000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EE9F53-D833-41F5-85C4-8CCEFF909D24}"/>
              </a:ext>
            </a:extLst>
          </p:cNvPr>
          <p:cNvCxnSpPr/>
          <p:nvPr/>
        </p:nvCxnSpPr>
        <p:spPr>
          <a:xfrm>
            <a:off x="11222904" y="5957455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1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E69F9-00EB-4FE4-9446-E19B2009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4.3 – Find Best Hyperparameters Wide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F63B5F-474D-4564-B302-7AC56DFA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 err="1"/>
              <a:t>Two</a:t>
            </a:r>
            <a:r>
              <a:rPr lang="de-AT" dirty="0"/>
              <a:t> Phase Hyperparameter Search*</a:t>
            </a:r>
          </a:p>
          <a:p>
            <a:r>
              <a:rPr lang="de-AT" dirty="0"/>
              <a:t>Phase 1: </a:t>
            </a:r>
            <a:r>
              <a:rPr lang="de-AT" dirty="0" err="1"/>
              <a:t>Determine</a:t>
            </a:r>
            <a:r>
              <a:rPr lang="de-AT" dirty="0"/>
              <a:t> 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28174E-FB9E-4D24-99D4-A216DD458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16</a:t>
            </a:fld>
            <a:endParaRPr lang="de-AT" dirty="0"/>
          </a:p>
        </p:txBody>
      </p:sp>
      <p:pic>
        <p:nvPicPr>
          <p:cNvPr id="4098" name="Picture 2" descr="https://github.com/alexanderwendt/sklearn_ml_toolbox/raw/master/doc/saved_images/SVM_Duration_Samples.png">
            <a:extLst>
              <a:ext uri="{FF2B5EF4-FFF2-40B4-BE49-F238E27FC236}">
                <a16:creationId xmlns:a16="http://schemas.microsoft.com/office/drawing/2014/main" id="{B8263009-9EA9-4543-B8F9-FF96B2ABD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40" y="1430217"/>
            <a:ext cx="5964134" cy="447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52044D7-8C27-44CD-8554-4D15CB4C26D9}"/>
              </a:ext>
            </a:extLst>
          </p:cNvPr>
          <p:cNvSpPr txBox="1"/>
          <p:nvPr/>
        </p:nvSpPr>
        <p:spPr>
          <a:xfrm>
            <a:off x="7853495" y="1245551"/>
            <a:ext cx="311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Support Vector </a:t>
            </a:r>
            <a:r>
              <a:rPr lang="de-AT" dirty="0" err="1"/>
              <a:t>Machine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AB643E-0107-4C1E-8135-8243C12754CA}"/>
              </a:ext>
            </a:extLst>
          </p:cNvPr>
          <p:cNvSpPr txBox="1"/>
          <p:nvPr/>
        </p:nvSpPr>
        <p:spPr>
          <a:xfrm>
            <a:off x="6411780" y="5989231"/>
            <a:ext cx="4302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*Wendt, A., Wuschnig, M., Lechner M.: Speeding up Common Hyperparameter Optimization Methods by a Two-Phase-Search. In proceedings of IECON 46th Annual Conference of the IEEE Industrial Electronics Society (IES), 2020, Singapore (online), ISBN: 978-1-7281-5413-8/20, pp. 517-522, 2020</a:t>
            </a:r>
            <a:endParaRPr lang="de-AT" sz="9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9975A9-6FF7-4FFA-AC23-E2953721F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" t="6687" r="7528" b="4901"/>
          <a:stretch/>
        </p:blipFill>
        <p:spPr>
          <a:xfrm>
            <a:off x="487498" y="2660853"/>
            <a:ext cx="5590842" cy="38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6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F497E-519D-41DA-9A2C-E6FAC413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 err="1"/>
              <a:t>Step</a:t>
            </a:r>
            <a:r>
              <a:rPr lang="de-AT" dirty="0"/>
              <a:t> 4.4 – Find Best Hyperparameters Narrow 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22C159-7EDD-449C-AA67-1AA7E45A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/>
              <a:t>More </a:t>
            </a:r>
            <a:r>
              <a:rPr lang="de-AT" dirty="0" err="1"/>
              <a:t>data</a:t>
            </a:r>
            <a:r>
              <a:rPr lang="de-AT" dirty="0"/>
              <a:t>, </a:t>
            </a:r>
            <a:r>
              <a:rPr lang="de-AT" dirty="0" err="1"/>
              <a:t>narrow</a:t>
            </a:r>
            <a:r>
              <a:rPr lang="de-AT" dirty="0"/>
              <a:t> </a:t>
            </a:r>
            <a:r>
              <a:rPr lang="de-AT" dirty="0" err="1"/>
              <a:t>range</a:t>
            </a:r>
            <a:endParaRPr lang="de-AT" dirty="0"/>
          </a:p>
          <a:p>
            <a:r>
              <a:rPr lang="de-AT" dirty="0"/>
              <a:t>SVM: C and </a:t>
            </a:r>
            <a:r>
              <a:rPr lang="de-AT" dirty="0" err="1"/>
              <a:t>gamma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FB057D-BA05-4E63-80B9-B7014E6351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17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1C6872-DD4C-4205-A83B-1A1E9C7E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6" y="3765655"/>
            <a:ext cx="3138523" cy="23538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4AF6EF-309C-4B7B-ADB5-68DB1B44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67" y="3823071"/>
            <a:ext cx="3138523" cy="23538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4B5752-551C-46A0-A0B6-D88743DF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066" y="3823072"/>
            <a:ext cx="3138522" cy="23538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885B955-7CFA-4C00-8A1E-27200C08DEEB}"/>
              </a:ext>
            </a:extLst>
          </p:cNvPr>
          <p:cNvSpPr txBox="1"/>
          <p:nvPr/>
        </p:nvSpPr>
        <p:spPr>
          <a:xfrm>
            <a:off x="794327" y="2752436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20%</a:t>
            </a:r>
          </a:p>
          <a:p>
            <a:r>
              <a:rPr lang="de-AT" dirty="0" err="1"/>
              <a:t>Iterations</a:t>
            </a:r>
            <a:r>
              <a:rPr lang="de-AT" dirty="0"/>
              <a:t>: 4000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100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82141E-9543-4D66-85AF-646AFCF42DDC}"/>
              </a:ext>
            </a:extLst>
          </p:cNvPr>
          <p:cNvSpPr txBox="1"/>
          <p:nvPr/>
        </p:nvSpPr>
        <p:spPr>
          <a:xfrm>
            <a:off x="4195663" y="2796224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40%</a:t>
            </a:r>
          </a:p>
          <a:p>
            <a:r>
              <a:rPr lang="de-AT" dirty="0" err="1"/>
              <a:t>Iterations</a:t>
            </a:r>
            <a:r>
              <a:rPr lang="de-AT" dirty="0"/>
              <a:t>: 2000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50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254221F-4247-4C51-BB34-9A480EF422C7}"/>
              </a:ext>
            </a:extLst>
          </p:cNvPr>
          <p:cNvSpPr txBox="1"/>
          <p:nvPr/>
        </p:nvSpPr>
        <p:spPr>
          <a:xfrm>
            <a:off x="7658941" y="2842325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100%</a:t>
            </a:r>
          </a:p>
          <a:p>
            <a:r>
              <a:rPr lang="de-AT" dirty="0" err="1"/>
              <a:t>Iterations</a:t>
            </a:r>
            <a:r>
              <a:rPr lang="de-AT" dirty="0"/>
              <a:t>: 100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20</a:t>
            </a:r>
          </a:p>
        </p:txBody>
      </p:sp>
    </p:spTree>
    <p:extLst>
      <p:ext uri="{BB962C8B-B14F-4D97-AF65-F5344CB8AC3E}">
        <p14:creationId xmlns:p14="http://schemas.microsoft.com/office/powerpoint/2010/main" val="317783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71064-BEBC-47EE-9250-EF1C76B0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4.5 – Find Precision Recall Threshold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DAF7FA-A26F-440E-8DA3-90CF0953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18</a:t>
            </a:fld>
            <a:endParaRPr lang="de-AT" dirty="0"/>
          </a:p>
        </p:txBody>
      </p:sp>
      <p:pic>
        <p:nvPicPr>
          <p:cNvPr id="5122" name="Picture 2" descr="https://github.com/alexanderwendt/sklearn_ml_toolbox/raw/master/doc/saved_images/Val__pr_curve.png">
            <a:extLst>
              <a:ext uri="{FF2B5EF4-FFF2-40B4-BE49-F238E27FC236}">
                <a16:creationId xmlns:a16="http://schemas.microsoft.com/office/drawing/2014/main" id="{EC67C7F9-8F1E-4391-B2AA-52A0794F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5" y="988290"/>
            <a:ext cx="5051857" cy="505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638D0D-D783-4CCE-8872-AD3E5CC2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83" y="988291"/>
            <a:ext cx="5051857" cy="50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3B949-0FD6-4935-A5CA-6732E41C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5.0 – Train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4DB3B-4350-4EA1-ACEB-60BF2F6E6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Best </a:t>
            </a:r>
            <a:r>
              <a:rPr lang="de-AT" dirty="0" err="1"/>
              <a:t>pipe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support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: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Pipeline(</a:t>
            </a:r>
            <a:r>
              <a:rPr lang="de-AT" dirty="0" err="1"/>
              <a:t>steps</a:t>
            </a:r>
            <a:r>
              <a:rPr lang="de-AT" dirty="0"/>
              <a:t>=[</a:t>
            </a:r>
          </a:p>
          <a:p>
            <a:pPr marL="0" indent="0">
              <a:buNone/>
            </a:pPr>
            <a:r>
              <a:rPr lang="de-AT" dirty="0"/>
              <a:t>	   ('</a:t>
            </a:r>
            <a:r>
              <a:rPr lang="de-AT" dirty="0" err="1"/>
              <a:t>scaler</a:t>
            </a:r>
            <a:r>
              <a:rPr lang="de-AT" dirty="0"/>
              <a:t>', </a:t>
            </a:r>
            <a:r>
              <a:rPr lang="de-AT" dirty="0" err="1"/>
              <a:t>QuantileTransformer</a:t>
            </a:r>
            <a:r>
              <a:rPr lang="de-AT" dirty="0"/>
              <a:t>()), </a:t>
            </a:r>
          </a:p>
          <a:p>
            <a:pPr marL="0" indent="0">
              <a:buNone/>
            </a:pPr>
            <a:r>
              <a:rPr lang="de-AT" dirty="0"/>
              <a:t>	   ('</a:t>
            </a:r>
            <a:r>
              <a:rPr lang="de-AT" dirty="0" err="1"/>
              <a:t>sampling</a:t>
            </a:r>
            <a:r>
              <a:rPr lang="de-AT" dirty="0"/>
              <a:t>', ADASYN()),</a:t>
            </a:r>
          </a:p>
          <a:p>
            <a:pPr marL="0" indent="0">
              <a:buNone/>
            </a:pPr>
            <a:r>
              <a:rPr lang="de-AT" dirty="0"/>
              <a:t>              ('</a:t>
            </a:r>
            <a:r>
              <a:rPr lang="de-AT" dirty="0" err="1"/>
              <a:t>feat</a:t>
            </a:r>
            <a:r>
              <a:rPr lang="de-AT" dirty="0"/>
              <a:t>‘, </a:t>
            </a:r>
            <a:r>
              <a:rPr lang="de-AT" dirty="0" err="1"/>
              <a:t>ColumnExtractor</a:t>
            </a:r>
            <a:r>
              <a:rPr lang="de-AT" dirty="0"/>
              <a:t>(</a:t>
            </a:r>
            <a:r>
              <a:rPr lang="de-AT" dirty="0" err="1"/>
              <a:t>cols</a:t>
            </a:r>
            <a:r>
              <a:rPr lang="de-AT" dirty="0"/>
              <a:t>=[1, 2, 3, 4, 5, 6, 7, 8, 9, 10, 11, 12,</a:t>
            </a:r>
          </a:p>
          <a:p>
            <a:pPr marL="0" indent="0">
              <a:buNone/>
            </a:pPr>
            <a:r>
              <a:rPr lang="de-AT" dirty="0"/>
              <a:t>                                       14, 15, 16, 23, 24, 25, 26, 28, 29, 30,</a:t>
            </a:r>
          </a:p>
          <a:p>
            <a:pPr marL="0" indent="0">
              <a:buNone/>
            </a:pPr>
            <a:r>
              <a:rPr lang="de-AT" dirty="0"/>
              <a:t>                                       31, 32, 34])),</a:t>
            </a:r>
          </a:p>
          <a:p>
            <a:pPr marL="0" indent="0">
              <a:buNone/>
            </a:pPr>
            <a:r>
              <a:rPr lang="de-AT" dirty="0"/>
              <a:t>              ('</a:t>
            </a:r>
            <a:r>
              <a:rPr lang="de-AT" dirty="0" err="1"/>
              <a:t>svm</a:t>
            </a:r>
            <a:r>
              <a:rPr lang="de-AT" dirty="0"/>
              <a:t>', SVC(C=2786.3123139377217,gamma=0.6169115526350926))</a:t>
            </a:r>
          </a:p>
          <a:p>
            <a:pPr marL="0" indent="0">
              <a:buNone/>
            </a:pPr>
            <a:r>
              <a:rPr lang="de-AT" dirty="0"/>
              <a:t>])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F861F5-8D75-4C41-993D-CE3F1FD72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929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B4593-C55C-483C-B795-9EBC6BB4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130C1-9945-4473-AD16-FC945A44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Collect</a:t>
            </a:r>
            <a:r>
              <a:rPr lang="de-AT" dirty="0"/>
              <a:t> </a:t>
            </a:r>
            <a:r>
              <a:rPr lang="de-AT" dirty="0" err="1"/>
              <a:t>knowledge</a:t>
            </a:r>
            <a:r>
              <a:rPr lang="de-AT" dirty="0"/>
              <a:t> and </a:t>
            </a:r>
            <a:r>
              <a:rPr lang="de-AT" dirty="0" err="1"/>
              <a:t>good</a:t>
            </a:r>
            <a:r>
              <a:rPr lang="de-AT" dirty="0"/>
              <a:t> </a:t>
            </a:r>
            <a:r>
              <a:rPr lang="de-AT" dirty="0" err="1"/>
              <a:t>scripts</a:t>
            </a:r>
            <a:r>
              <a:rPr lang="de-AT" dirty="0"/>
              <a:t> in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place</a:t>
            </a:r>
            <a:endParaRPr lang="de-AT" dirty="0"/>
          </a:p>
          <a:p>
            <a:pPr lvl="1"/>
            <a:r>
              <a:rPr lang="de-AT" dirty="0" err="1"/>
              <a:t>Less</a:t>
            </a:r>
            <a:r>
              <a:rPr lang="de-AT" dirty="0"/>
              <a:t> Stack Overflow</a:t>
            </a:r>
          </a:p>
          <a:p>
            <a:pPr lvl="1"/>
            <a:endParaRPr lang="de-AT" dirty="0"/>
          </a:p>
          <a:p>
            <a:r>
              <a:rPr lang="de-AT" dirty="0" err="1"/>
              <a:t>Complete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process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customization</a:t>
            </a:r>
            <a:endParaRPr lang="de-AT" dirty="0"/>
          </a:p>
          <a:p>
            <a:pPr lvl="1"/>
            <a:r>
              <a:rPr lang="de-AT" dirty="0"/>
              <a:t>Not </a:t>
            </a:r>
            <a:r>
              <a:rPr lang="de-AT" dirty="0" err="1"/>
              <a:t>AutoML</a:t>
            </a:r>
            <a:endParaRPr lang="de-AT" dirty="0"/>
          </a:p>
          <a:p>
            <a:endParaRPr lang="de-AT" dirty="0"/>
          </a:p>
          <a:p>
            <a:r>
              <a:rPr lang="de-AT" dirty="0"/>
              <a:t>Fast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analysis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Teach</a:t>
            </a:r>
            <a:r>
              <a:rPr lang="de-AT" dirty="0"/>
              <a:t> </a:t>
            </a:r>
            <a:r>
              <a:rPr lang="de-AT" dirty="0" err="1"/>
              <a:t>others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181620-FC8E-4789-8B13-904BDC6B1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730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6D903-4821-4A1D-AFC2-9FF29B36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6.1 – </a:t>
            </a:r>
            <a:r>
              <a:rPr lang="de-AT" dirty="0" err="1"/>
              <a:t>Evaluate</a:t>
            </a:r>
            <a:r>
              <a:rPr lang="de-AT" dirty="0"/>
              <a:t> on Training Data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C5A9FB-C77D-4AEE-8503-188271F7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Almost</a:t>
            </a:r>
            <a:r>
              <a:rPr lang="de-AT" dirty="0"/>
              <a:t> </a:t>
            </a:r>
            <a:r>
              <a:rPr lang="de-AT" dirty="0" err="1"/>
              <a:t>perfect</a:t>
            </a:r>
            <a:r>
              <a:rPr lang="de-AT" dirty="0"/>
              <a:t> fit -&gt; </a:t>
            </a:r>
            <a:r>
              <a:rPr lang="de-AT" dirty="0" err="1"/>
              <a:t>Overfitting</a:t>
            </a:r>
            <a:r>
              <a:rPr lang="de-AT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2CE98A-DB29-4903-8B8E-7FF445F98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20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90C36-25AD-4E90-BB90-27BFE5EFF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3" t="6662" r="8888" b="5509"/>
          <a:stretch/>
        </p:blipFill>
        <p:spPr>
          <a:xfrm>
            <a:off x="0" y="1803633"/>
            <a:ext cx="5854354" cy="37000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29BBD29-F775-4DBA-90FB-772EA33A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3" t="5700" r="8526" b="5700"/>
          <a:stretch/>
        </p:blipFill>
        <p:spPr>
          <a:xfrm>
            <a:off x="5854354" y="1783523"/>
            <a:ext cx="5854354" cy="372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A2049-3E95-4AD0-8CF7-0EE45EFC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6.1 – </a:t>
            </a:r>
            <a:r>
              <a:rPr lang="de-AT" dirty="0" err="1"/>
              <a:t>Evaluate</a:t>
            </a:r>
            <a:r>
              <a:rPr lang="de-AT" dirty="0"/>
              <a:t> on Validation Data SVM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A0E2D-CA9B-4D00-9894-27147F0E4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21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52B957-DE63-42AB-A39F-44FF76A0C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1" r="8471"/>
          <a:stretch/>
        </p:blipFill>
        <p:spPr>
          <a:xfrm>
            <a:off x="15698" y="1910002"/>
            <a:ext cx="6050598" cy="43591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7E0E1EE-233C-42D0-B08E-C9D094FE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6" r="6709"/>
          <a:stretch/>
        </p:blipFill>
        <p:spPr>
          <a:xfrm>
            <a:off x="6022108" y="1910002"/>
            <a:ext cx="6169891" cy="435917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A95CCF4-15F5-439D-91C4-AA48B031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13" y="1250830"/>
            <a:ext cx="11878573" cy="4822616"/>
          </a:xfrm>
        </p:spPr>
        <p:txBody>
          <a:bodyPr/>
          <a:lstStyle/>
          <a:p>
            <a:r>
              <a:rPr lang="de-AT" dirty="0"/>
              <a:t>Can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?</a:t>
            </a:r>
          </a:p>
          <a:p>
            <a:r>
              <a:rPr lang="de-AT" dirty="0"/>
              <a:t>Need additional </a:t>
            </a:r>
            <a:r>
              <a:rPr lang="de-AT" dirty="0" err="1"/>
              <a:t>filter</a:t>
            </a:r>
            <a:endParaRPr lang="de-AT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33E6437-478B-4E1E-A57F-6C812D175A47}"/>
              </a:ext>
            </a:extLst>
          </p:cNvPr>
          <p:cNvSpPr/>
          <p:nvPr/>
        </p:nvSpPr>
        <p:spPr>
          <a:xfrm>
            <a:off x="7721600" y="4045527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E7024C8-27F7-4094-9511-36989D7FC774}"/>
              </a:ext>
            </a:extLst>
          </p:cNvPr>
          <p:cNvSpPr/>
          <p:nvPr/>
        </p:nvSpPr>
        <p:spPr>
          <a:xfrm>
            <a:off x="9490364" y="3417216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8BEF56-E20D-4C1C-BBAC-8D1FFD612191}"/>
              </a:ext>
            </a:extLst>
          </p:cNvPr>
          <p:cNvSpPr/>
          <p:nvPr/>
        </p:nvSpPr>
        <p:spPr>
          <a:xfrm>
            <a:off x="10049164" y="4031592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B875A2F-620F-4179-A481-8E0E3D207402}"/>
              </a:ext>
            </a:extLst>
          </p:cNvPr>
          <p:cNvSpPr/>
          <p:nvPr/>
        </p:nvSpPr>
        <p:spPr>
          <a:xfrm>
            <a:off x="11056080" y="3047998"/>
            <a:ext cx="480291" cy="2559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EF0714-CB71-437A-AF26-A7F2F2162A9A}"/>
              </a:ext>
            </a:extLst>
          </p:cNvPr>
          <p:cNvSpPr txBox="1"/>
          <p:nvPr/>
        </p:nvSpPr>
        <p:spPr>
          <a:xfrm>
            <a:off x="10825170" y="1736395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FF0000"/>
                </a:solidFill>
              </a:rPr>
              <a:t>Corona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35DABE-F8DC-4DA0-BB58-34679077E77A}"/>
              </a:ext>
            </a:extLst>
          </p:cNvPr>
          <p:cNvCxnSpPr/>
          <p:nvPr/>
        </p:nvCxnSpPr>
        <p:spPr>
          <a:xfrm flipH="1">
            <a:off x="11296225" y="2087418"/>
            <a:ext cx="82975" cy="1745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56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85F39-FF99-4895-9711-CE34947B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6.1 – </a:t>
            </a:r>
            <a:r>
              <a:rPr lang="de-DE" dirty="0" err="1"/>
              <a:t>Evaluate</a:t>
            </a:r>
            <a:r>
              <a:rPr lang="de-DE" dirty="0"/>
              <a:t> Other Models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8CDD6A-8916-4AB0-8BB9-8E8303F5B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22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ECA2AE-0DCA-476F-8D6B-89FACF48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905"/>
            <a:ext cx="6192743" cy="37694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D724E8-8FFA-40FC-B1DF-E22627D2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9" y="1624906"/>
            <a:ext cx="6192743" cy="37694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D826DC8-F532-4BE2-8401-D73ECA96D7B3}"/>
              </a:ext>
            </a:extLst>
          </p:cNvPr>
          <p:cNvSpPr txBox="1"/>
          <p:nvPr/>
        </p:nvSpPr>
        <p:spPr>
          <a:xfrm>
            <a:off x="8264113" y="1463598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XG Boost</a:t>
            </a:r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583E94-1506-4064-86A0-CB4FE1D48081}"/>
              </a:ext>
            </a:extLst>
          </p:cNvPr>
          <p:cNvSpPr txBox="1"/>
          <p:nvPr/>
        </p:nvSpPr>
        <p:spPr>
          <a:xfrm>
            <a:off x="1492310" y="1412135"/>
            <a:ext cx="420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Simple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200 </a:t>
            </a:r>
            <a:r>
              <a:rPr lang="de-DE" dirty="0" err="1"/>
              <a:t>days</a:t>
            </a:r>
            <a:r>
              <a:rPr lang="de-DE" dirty="0"/>
              <a:t> (SMA200)</a:t>
            </a:r>
            <a:endParaRPr lang="de-AT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D0FD8D-9561-4B6F-ACCE-6891A73208A7}"/>
              </a:ext>
            </a:extLst>
          </p:cNvPr>
          <p:cNvSpPr txBox="1"/>
          <p:nvPr/>
        </p:nvSpPr>
        <p:spPr>
          <a:xfrm>
            <a:off x="6551802" y="5394400"/>
            <a:ext cx="496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: </a:t>
            </a:r>
            <a:r>
              <a:rPr lang="de-DE" dirty="0" err="1"/>
              <a:t>Knn</a:t>
            </a:r>
            <a:r>
              <a:rPr lang="de-DE" dirty="0"/>
              <a:t>, linear SVM, </a:t>
            </a:r>
            <a:r>
              <a:rPr lang="de-DE" dirty="0" err="1"/>
              <a:t>Gaussian</a:t>
            </a:r>
            <a:r>
              <a:rPr lang="de-DE" dirty="0"/>
              <a:t> Naive Bayes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149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1D90F-2AE5-4E76-8F9B-9E450B8D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7.2- Simple Trading System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B188D-7CAA-4C4E-B2F7-022ACD2CD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5733560" cy="4822616"/>
          </a:xfrm>
        </p:spPr>
        <p:txBody>
          <a:bodyPr/>
          <a:lstStyle/>
          <a:p>
            <a:r>
              <a:rPr lang="de-DE" dirty="0"/>
              <a:t>Positive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-&gt; Buy</a:t>
            </a:r>
          </a:p>
          <a:p>
            <a:r>
              <a:rPr lang="de-DE" dirty="0"/>
              <a:t>Negative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-&gt; Sell</a:t>
            </a:r>
          </a:p>
          <a:p>
            <a:endParaRPr lang="de-DE" dirty="0"/>
          </a:p>
          <a:p>
            <a:r>
              <a:rPr lang="de-DE" dirty="0" err="1"/>
              <a:t>Result</a:t>
            </a:r>
            <a:endParaRPr lang="de-DE" dirty="0"/>
          </a:p>
          <a:p>
            <a:pPr lvl="1"/>
            <a:r>
              <a:rPr lang="de-DE" dirty="0"/>
              <a:t>Buy and hold: +28%</a:t>
            </a:r>
          </a:p>
          <a:p>
            <a:pPr lvl="1"/>
            <a:r>
              <a:rPr lang="de-DE" dirty="0"/>
              <a:t>Any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: +1% </a:t>
            </a:r>
            <a:r>
              <a:rPr lang="de-DE" dirty="0" err="1"/>
              <a:t>to</a:t>
            </a:r>
            <a:r>
              <a:rPr lang="de-DE" dirty="0"/>
              <a:t> +4%</a:t>
            </a:r>
          </a:p>
          <a:p>
            <a:pPr lvl="1"/>
            <a:r>
              <a:rPr lang="de-DE" dirty="0"/>
              <a:t>Validation </a:t>
            </a:r>
            <a:r>
              <a:rPr lang="de-DE" dirty="0" err="1"/>
              <a:t>market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choppy</a:t>
            </a:r>
            <a:endParaRPr lang="de-DE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3DE25B-4BB2-4272-BE2A-A2A7830C9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23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E70E50F-201B-4ABB-9959-BEE65835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31" y="693677"/>
            <a:ext cx="4719007" cy="58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3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06F6-6E87-40C8-96D6-584694C8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7.0 – </a:t>
            </a:r>
            <a:r>
              <a:rPr lang="de-AT" dirty="0" err="1"/>
              <a:t>Prediction</a:t>
            </a:r>
            <a:r>
              <a:rPr lang="de-AT" dirty="0"/>
              <a:t> 2021-2022 </a:t>
            </a:r>
            <a:r>
              <a:rPr lang="de-AT" dirty="0" err="1"/>
              <a:t>with</a:t>
            </a:r>
            <a:r>
              <a:rPr lang="de-AT" dirty="0"/>
              <a:t>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2BE66-5CD2-4239-A467-98CD4920F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306499" cy="4822616"/>
          </a:xfrm>
        </p:spPr>
        <p:txBody>
          <a:bodyPr/>
          <a:lstStyle/>
          <a:p>
            <a:r>
              <a:rPr lang="de-AT" dirty="0"/>
              <a:t>Still negative </a:t>
            </a:r>
            <a:r>
              <a:rPr lang="de-AT" dirty="0" err="1"/>
              <a:t>trend</a:t>
            </a:r>
            <a:r>
              <a:rPr lang="de-AT" dirty="0"/>
              <a:t>!</a:t>
            </a:r>
          </a:p>
          <a:p>
            <a:r>
              <a:rPr lang="de-AT" dirty="0"/>
              <a:t>Filter </a:t>
            </a:r>
            <a:r>
              <a:rPr lang="de-AT" dirty="0" err="1"/>
              <a:t>weak</a:t>
            </a:r>
            <a:r>
              <a:rPr lang="de-AT" dirty="0"/>
              <a:t> </a:t>
            </a:r>
            <a:r>
              <a:rPr lang="de-AT" dirty="0" err="1"/>
              <a:t>signals</a:t>
            </a:r>
            <a:endParaRPr lang="de-AT" dirty="0"/>
          </a:p>
          <a:p>
            <a:r>
              <a:rPr lang="de-AT" dirty="0"/>
              <a:t>Model lags</a:t>
            </a:r>
          </a:p>
          <a:p>
            <a:endParaRPr lang="de-AT" dirty="0"/>
          </a:p>
          <a:p>
            <a:r>
              <a:rPr lang="de-AT" dirty="0"/>
              <a:t>Professionals </a:t>
            </a:r>
            <a:r>
              <a:rPr lang="de-AT" dirty="0" err="1"/>
              <a:t>say</a:t>
            </a:r>
            <a:r>
              <a:rPr lang="de-AT" dirty="0"/>
              <a:t>: „5 </a:t>
            </a:r>
            <a:r>
              <a:rPr lang="de-AT" dirty="0" err="1"/>
              <a:t>months</a:t>
            </a:r>
            <a:r>
              <a:rPr lang="de-AT" dirty="0"/>
              <a:t> after a </a:t>
            </a:r>
            <a:r>
              <a:rPr lang="de-AT" dirty="0" err="1"/>
              <a:t>major</a:t>
            </a:r>
            <a:r>
              <a:rPr lang="de-AT" dirty="0"/>
              <a:t> </a:t>
            </a:r>
            <a:r>
              <a:rPr lang="de-AT" dirty="0" err="1"/>
              <a:t>bull</a:t>
            </a:r>
            <a:r>
              <a:rPr lang="de-AT" dirty="0"/>
              <a:t> top,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recognize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“</a:t>
            </a:r>
          </a:p>
          <a:p>
            <a:r>
              <a:rPr lang="de-AT" dirty="0" err="1"/>
              <a:t>Consider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indicators</a:t>
            </a:r>
            <a:r>
              <a:rPr lang="de-AT" dirty="0"/>
              <a:t>: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3733FA-FEF9-44C5-AF6D-F6C116D80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24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2EB83D7-51D1-4974-8A6F-D8D540969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t="7068" r="8507" b="6062"/>
          <a:stretch/>
        </p:blipFill>
        <p:spPr>
          <a:xfrm>
            <a:off x="4502344" y="921877"/>
            <a:ext cx="7497792" cy="436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1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7DF35-76D2-40B7-A444-89611C56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04C60A-9DC8-40BF-B92A-E05FC43D3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dirty="0" err="1"/>
              <a:t>Huge</a:t>
            </a:r>
            <a:r>
              <a:rPr lang="de-AT" dirty="0"/>
              <a:t> </a:t>
            </a:r>
            <a:r>
              <a:rPr lang="de-AT" dirty="0" err="1"/>
              <a:t>effort</a:t>
            </a:r>
            <a:r>
              <a:rPr lang="de-AT" dirty="0"/>
              <a:t> </a:t>
            </a:r>
            <a:r>
              <a:rPr lang="de-AT" dirty="0" err="1"/>
              <a:t>reduction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datasets</a:t>
            </a:r>
            <a:r>
              <a:rPr lang="de-AT" dirty="0"/>
              <a:t> and </a:t>
            </a:r>
            <a:r>
              <a:rPr lang="de-AT" dirty="0" err="1"/>
              <a:t>reproducibility</a:t>
            </a:r>
            <a:endParaRPr lang="de-AT" dirty="0"/>
          </a:p>
          <a:p>
            <a:r>
              <a:rPr lang="de-AT" dirty="0"/>
              <a:t>…but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unique</a:t>
            </a:r>
            <a:endParaRPr lang="de-AT" dirty="0"/>
          </a:p>
          <a:p>
            <a:pPr lvl="1"/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code</a:t>
            </a:r>
          </a:p>
          <a:p>
            <a:pPr lvl="1"/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Script</a:t>
            </a:r>
            <a:r>
              <a:rPr lang="de-AT" dirty="0"/>
              <a:t> </a:t>
            </a:r>
            <a:r>
              <a:rPr lang="de-AT" dirty="0" err="1"/>
              <a:t>templates</a:t>
            </a:r>
            <a:r>
              <a:rPr lang="de-AT" dirty="0"/>
              <a:t> </a:t>
            </a:r>
            <a:r>
              <a:rPr lang="de-AT" dirty="0" err="1"/>
              <a:t>available</a:t>
            </a:r>
            <a:r>
              <a:rPr lang="de-AT" dirty="0"/>
              <a:t> in </a:t>
            </a:r>
            <a:r>
              <a:rPr lang="de-AT" dirty="0" err="1"/>
              <a:t>github</a:t>
            </a:r>
            <a:r>
              <a:rPr lang="de-AT" dirty="0"/>
              <a:t> </a:t>
            </a:r>
            <a:r>
              <a:rPr lang="de-AT" dirty="0">
                <a:hlinkClick r:id="rId2"/>
              </a:rPr>
              <a:t>https://github.com/alexanderwendt/sklearn_ml_toolbox</a:t>
            </a:r>
            <a:endParaRPr lang="de-AT" dirty="0"/>
          </a:p>
          <a:p>
            <a:r>
              <a:rPr lang="de-AT" dirty="0">
                <a:hlinkClick r:id="rId3"/>
              </a:rPr>
              <a:t>https://github.com/alexanderwendt/sklearn_ml_toolbox_samples</a:t>
            </a:r>
            <a:endParaRPr lang="de-AT" dirty="0"/>
          </a:p>
          <a:p>
            <a:endParaRPr lang="de-AT" dirty="0"/>
          </a:p>
          <a:p>
            <a:r>
              <a:rPr lang="de-AT" dirty="0"/>
              <a:t>Stock </a:t>
            </a:r>
            <a:r>
              <a:rPr lang="de-AT" dirty="0" err="1"/>
              <a:t>market</a:t>
            </a:r>
            <a:r>
              <a:rPr lang="de-AT" dirty="0"/>
              <a:t>: Hard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0B4D7-2DC6-4364-AA39-050F06374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3414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C1273-63B7-4A9E-954F-B741D81A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A7FC7A-8A73-4A98-9E44-49F964E34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6253677" cy="4822616"/>
          </a:xfrm>
        </p:spPr>
        <p:txBody>
          <a:bodyPr>
            <a:normAutofit/>
          </a:bodyPr>
          <a:lstStyle/>
          <a:p>
            <a:r>
              <a:rPr lang="de-DE" dirty="0" err="1"/>
              <a:t>No</a:t>
            </a:r>
            <a:r>
              <a:rPr lang="de-DE" dirty="0"/>
              <a:t> LSTM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dirty="0" err="1"/>
              <a:t>price</a:t>
            </a:r>
            <a:endParaRPr lang="de-DE" dirty="0"/>
          </a:p>
          <a:p>
            <a:pPr lvl="1"/>
            <a:r>
              <a:rPr lang="de-DE" dirty="0"/>
              <a:t>Like a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average</a:t>
            </a:r>
            <a:endParaRPr lang="de-DE" dirty="0"/>
          </a:p>
          <a:p>
            <a:r>
              <a:rPr lang="de-DE" dirty="0"/>
              <a:t>„Market </a:t>
            </a:r>
            <a:r>
              <a:rPr lang="de-DE" dirty="0" err="1"/>
              <a:t>Structure</a:t>
            </a:r>
            <a:r>
              <a:rPr lang="de-DE" dirty="0"/>
              <a:t>“ </a:t>
            </a:r>
            <a:r>
              <a:rPr lang="de-DE" dirty="0" err="1"/>
              <a:t>model</a:t>
            </a:r>
            <a:endParaRPr lang="de-DE" dirty="0"/>
          </a:p>
          <a:p>
            <a:pPr lvl="1"/>
            <a:r>
              <a:rPr lang="de-DE" dirty="0" err="1"/>
              <a:t>Locate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players</a:t>
            </a:r>
            <a:r>
              <a:rPr lang="de-DE" dirty="0"/>
              <a:t>‘ </a:t>
            </a:r>
            <a:r>
              <a:rPr lang="de-DE" dirty="0" err="1"/>
              <a:t>trading</a:t>
            </a:r>
            <a:r>
              <a:rPr lang="de-DE" dirty="0"/>
              <a:t> </a:t>
            </a:r>
            <a:r>
              <a:rPr lang="de-DE" dirty="0" err="1"/>
              <a:t>zones</a:t>
            </a:r>
            <a:endParaRPr lang="de-DE" dirty="0"/>
          </a:p>
          <a:p>
            <a:r>
              <a:rPr lang="de-DE" dirty="0"/>
              <a:t>Capture </a:t>
            </a:r>
            <a:r>
              <a:rPr lang="de-DE" dirty="0" err="1"/>
              <a:t>divergences</a:t>
            </a:r>
            <a:r>
              <a:rPr lang="de-DE" dirty="0"/>
              <a:t> in </a:t>
            </a:r>
            <a:r>
              <a:rPr lang="de-DE" dirty="0" err="1"/>
              <a:t>indicators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RSI, MACD </a:t>
            </a:r>
          </a:p>
          <a:p>
            <a:r>
              <a:rPr lang="de-DE" dirty="0"/>
              <a:t>Image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Cup </a:t>
            </a:r>
            <a:r>
              <a:rPr lang="de-DE" dirty="0" err="1"/>
              <a:t>with</a:t>
            </a:r>
            <a:r>
              <a:rPr lang="de-DE" dirty="0"/>
              <a:t> handle</a:t>
            </a:r>
            <a:br>
              <a:rPr lang="de-DE" dirty="0"/>
            </a:br>
            <a:endParaRPr lang="de-DE" dirty="0"/>
          </a:p>
          <a:p>
            <a:pPr lvl="1"/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39265D-26AF-48A1-9435-F90EEA1F8B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26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F839C9-2B29-4475-AD1A-A13D6B4B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21" y="124327"/>
            <a:ext cx="5809454" cy="65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53C3EF-AB70-4C49-B9EA-228B28D2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Thank you for your attention!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C8D299-C10B-467A-BACA-475797DE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487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1682D-0734-4818-B943-4238BF7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Extra </a:t>
            </a:r>
            <a:r>
              <a:rPr lang="de-AT" dirty="0" err="1"/>
              <a:t>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6A4641-E854-4038-9BA2-EFF15DE638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4A398261-F701-46B7-83E5-4561CE5D0B2C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2634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BC0EA-5154-44ED-8E3E-829FE14E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Research Question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3482F-0B2D-423D-A197-D9ADC695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much</a:t>
            </a:r>
            <a:r>
              <a:rPr lang="de-AT" dirty="0"/>
              <a:t> </a:t>
            </a:r>
            <a:r>
              <a:rPr lang="de-AT" dirty="0" err="1"/>
              <a:t>manual</a:t>
            </a:r>
            <a:r>
              <a:rPr lang="de-AT" dirty="0"/>
              <a:t> </a:t>
            </a:r>
            <a:r>
              <a:rPr lang="de-AT" dirty="0" err="1"/>
              <a:t>customization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reduced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prepared</a:t>
            </a:r>
            <a:r>
              <a:rPr lang="de-AT" dirty="0"/>
              <a:t> </a:t>
            </a:r>
            <a:r>
              <a:rPr lang="de-AT" dirty="0" err="1"/>
              <a:t>scripts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common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problems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structured</a:t>
            </a:r>
            <a:r>
              <a:rPr lang="de-AT" dirty="0"/>
              <a:t> </a:t>
            </a:r>
            <a:r>
              <a:rPr lang="de-AT" dirty="0" err="1"/>
              <a:t>datasets</a:t>
            </a:r>
            <a:r>
              <a:rPr lang="de-AT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9D84E-5EDD-412B-B6B3-99CE5EFC00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1265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4D797-85DE-4091-9F96-9A656BF6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Methodology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78775-F6BF-4FDE-8F41-8861DBDEB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all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preprocessing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scripts</a:t>
            </a:r>
            <a:endParaRPr lang="de-AT" dirty="0"/>
          </a:p>
          <a:p>
            <a:r>
              <a:rPr lang="de-AT" dirty="0"/>
              <a:t>Add all </a:t>
            </a:r>
            <a:r>
              <a:rPr lang="de-AT" dirty="0" err="1"/>
              <a:t>training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and </a:t>
            </a:r>
            <a:r>
              <a:rPr lang="de-AT" dirty="0" err="1"/>
              <a:t>hyperparameter</a:t>
            </a:r>
            <a:r>
              <a:rPr lang="de-AT" dirty="0"/>
              <a:t> </a:t>
            </a:r>
            <a:r>
              <a:rPr lang="de-AT" dirty="0" err="1"/>
              <a:t>optimization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modular </a:t>
            </a:r>
            <a:r>
              <a:rPr lang="de-AT" dirty="0" err="1"/>
              <a:t>scripts</a:t>
            </a:r>
            <a:endParaRPr lang="de-AT" dirty="0"/>
          </a:p>
          <a:p>
            <a:r>
              <a:rPr lang="de-AT" dirty="0"/>
              <a:t>Add all </a:t>
            </a:r>
            <a:r>
              <a:rPr lang="de-AT" dirty="0" err="1"/>
              <a:t>graphics</a:t>
            </a:r>
            <a:r>
              <a:rPr lang="de-AT" dirty="0"/>
              <a:t> and </a:t>
            </a:r>
            <a:r>
              <a:rPr lang="de-AT" dirty="0" err="1"/>
              <a:t>evaluation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scripts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Idea</a:t>
            </a:r>
            <a:r>
              <a:rPr lang="de-AT" dirty="0"/>
              <a:t>: </a:t>
            </a:r>
            <a:r>
              <a:rPr lang="de-AT" dirty="0" err="1"/>
              <a:t>Better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reduce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script</a:t>
            </a:r>
            <a:r>
              <a:rPr lang="de-AT" dirty="0"/>
              <a:t> </a:t>
            </a:r>
            <a:r>
              <a:rPr lang="de-AT" dirty="0" err="1"/>
              <a:t>templates</a:t>
            </a:r>
            <a:r>
              <a:rPr lang="de-AT" dirty="0"/>
              <a:t> </a:t>
            </a:r>
            <a:r>
              <a:rPr lang="de-AT" dirty="0" err="1"/>
              <a:t>than</a:t>
            </a:r>
            <a:r>
              <a:rPr lang="de-AT" dirty="0"/>
              <a:t> </a:t>
            </a:r>
            <a:r>
              <a:rPr lang="de-AT" dirty="0" err="1"/>
              <a:t>writing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code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9AB44-0FCD-4768-8861-9CEF252151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1606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4D5F2-063B-424E-B502-7577678D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SKLearn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err="1"/>
              <a:t>Process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740D9-B2F3-46B0-BBF0-A1A31C0D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Github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https://github.com/alexanderwendt/sklearn_ml_toolbox</a:t>
            </a:r>
            <a:endParaRPr lang="de-AT" dirty="0"/>
          </a:p>
          <a:p>
            <a:endParaRPr lang="de-AT" dirty="0"/>
          </a:p>
          <a:p>
            <a:r>
              <a:rPr lang="de-AT" dirty="0"/>
              <a:t>Main Blocks </a:t>
            </a:r>
            <a:r>
              <a:rPr lang="de-AT" dirty="0" err="1"/>
              <a:t>of</a:t>
            </a:r>
            <a:r>
              <a:rPr lang="de-AT" dirty="0"/>
              <a:t> Pipe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1: Gather </a:t>
            </a:r>
            <a:r>
              <a:rPr lang="de-AT" dirty="0" err="1"/>
              <a:t>raw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2: Generate </a:t>
            </a:r>
            <a:r>
              <a:rPr lang="de-AT" dirty="0" err="1"/>
              <a:t>features</a:t>
            </a:r>
            <a:r>
              <a:rPr lang="de-AT" dirty="0"/>
              <a:t> and </a:t>
            </a:r>
            <a:r>
              <a:rPr lang="de-AT" dirty="0" err="1"/>
              <a:t>outcomes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3: </a:t>
            </a:r>
            <a:r>
              <a:rPr lang="de-AT" dirty="0" err="1"/>
              <a:t>Prepare</a:t>
            </a:r>
            <a:r>
              <a:rPr lang="de-AT" dirty="0"/>
              <a:t> and </a:t>
            </a:r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4: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best</a:t>
            </a:r>
            <a:r>
              <a:rPr lang="de-AT" dirty="0"/>
              <a:t> </a:t>
            </a:r>
            <a:r>
              <a:rPr lang="de-AT" dirty="0" err="1"/>
              <a:t>hyperparameters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5: Train </a:t>
            </a:r>
            <a:r>
              <a:rPr lang="de-AT" dirty="0" err="1"/>
              <a:t>model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6: </a:t>
            </a:r>
            <a:r>
              <a:rPr lang="de-AT" dirty="0" err="1"/>
              <a:t>Evaluate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performance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7: </a:t>
            </a:r>
            <a:r>
              <a:rPr lang="de-AT" dirty="0" err="1"/>
              <a:t>Infer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049D84-D0EC-41D4-ADD6-211EE2CD4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1401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395E50-1749-4BBC-8E22-A83096CC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in </a:t>
            </a:r>
            <a:r>
              <a:rPr lang="de-DE" dirty="0" err="1"/>
              <a:t>Github</a:t>
            </a:r>
            <a:r>
              <a:rPr lang="de-DE" dirty="0"/>
              <a:t> – Processing Pipeline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EFF7C-99F9-4FA5-9CBE-B56B86E07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6</a:t>
            </a:fld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03EA3B-4953-4114-BEAB-B01082E0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26" y="1869497"/>
            <a:ext cx="5588049" cy="37007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3FFA474-207F-413B-8435-88EF15115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9497"/>
            <a:ext cx="5437200" cy="32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FC075-A2B6-4EEA-B02F-47F7387C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Efficient</a:t>
            </a:r>
            <a:r>
              <a:rPr lang="de-AT" dirty="0"/>
              <a:t> Coding – </a:t>
            </a:r>
            <a:r>
              <a:rPr lang="de-AT" dirty="0" err="1"/>
              <a:t>Good</a:t>
            </a:r>
            <a:r>
              <a:rPr lang="de-AT" dirty="0"/>
              <a:t> Pattern </a:t>
            </a:r>
            <a:r>
              <a:rPr lang="de-AT" dirty="0" err="1"/>
              <a:t>for</a:t>
            </a:r>
            <a:r>
              <a:rPr lang="de-AT" dirty="0"/>
              <a:t> Pipes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83ADF2-EAB3-4161-B8E1-FF1AEDFED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7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188581-4A6C-4D8E-B722-F8C6CB60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1" y="1906464"/>
            <a:ext cx="5566785" cy="3718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2299ED-F76A-4624-84DE-877878A8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23" y="2910404"/>
            <a:ext cx="6356425" cy="3718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CCE4F9A-059C-49D0-83D6-759A9F58A100}"/>
              </a:ext>
            </a:extLst>
          </p:cNvPr>
          <p:cNvSpPr txBox="1"/>
          <p:nvPr/>
        </p:nvSpPr>
        <p:spPr>
          <a:xfrm>
            <a:off x="1825074" y="1431916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Source Code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Git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B254024-0AAE-4A76-81E3-67A45BEE10A2}"/>
              </a:ext>
            </a:extLst>
          </p:cNvPr>
          <p:cNvSpPr txBox="1"/>
          <p:nvPr/>
        </p:nvSpPr>
        <p:spPr>
          <a:xfrm>
            <a:off x="8179012" y="2448384"/>
            <a:ext cx="181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instance</a:t>
            </a:r>
            <a:endParaRPr lang="de-AT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CC5EE30-8CAA-481C-B5A8-64B2CBF7D30D}"/>
              </a:ext>
            </a:extLst>
          </p:cNvPr>
          <p:cNvCxnSpPr/>
          <p:nvPr/>
        </p:nvCxnSpPr>
        <p:spPr>
          <a:xfrm flipH="1" flipV="1">
            <a:off x="2225964" y="2549236"/>
            <a:ext cx="3694545" cy="253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2A7E5B6-FB5F-4CA6-B3B4-514807118555}"/>
              </a:ext>
            </a:extLst>
          </p:cNvPr>
          <p:cNvCxnSpPr>
            <a:cxnSpLocks/>
          </p:cNvCxnSpPr>
          <p:nvPr/>
        </p:nvCxnSpPr>
        <p:spPr>
          <a:xfrm flipH="1" flipV="1">
            <a:off x="1825074" y="2910404"/>
            <a:ext cx="4095435" cy="2169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F07870-4A6E-40C2-A331-AC6BF524CA93}"/>
              </a:ext>
            </a:extLst>
          </p:cNvPr>
          <p:cNvCxnSpPr>
            <a:cxnSpLocks/>
          </p:cNvCxnSpPr>
          <p:nvPr/>
        </p:nvCxnSpPr>
        <p:spPr>
          <a:xfrm flipH="1" flipV="1">
            <a:off x="1900377" y="3334327"/>
            <a:ext cx="4020132" cy="175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83AA4F3-1B6A-4A66-B0F8-B43903B70644}"/>
              </a:ext>
            </a:extLst>
          </p:cNvPr>
          <p:cNvCxnSpPr/>
          <p:nvPr/>
        </p:nvCxnSpPr>
        <p:spPr>
          <a:xfrm flipH="1" flipV="1">
            <a:off x="6169891" y="3995202"/>
            <a:ext cx="73891" cy="108479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4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575FD-A528-4D57-9CA2-322CA6A0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Efficient</a:t>
            </a:r>
            <a:r>
              <a:rPr lang="de-AT" dirty="0"/>
              <a:t> Coding – bat/sh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4CAC5-2D1B-4ED1-947E-ACD3A066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09823D-EBA9-4171-B4A7-F7CED13E3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8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7A2473-6291-4830-A444-898161CF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28"/>
          <a:stretch/>
        </p:blipFill>
        <p:spPr>
          <a:xfrm>
            <a:off x="0" y="1174959"/>
            <a:ext cx="7398327" cy="44883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9930DE6-C499-4C6D-B5C2-263137A9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223" y="425017"/>
            <a:ext cx="5186642" cy="6266873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72415F1-CEA9-4CC4-B88B-A3C2EFD34E18}"/>
              </a:ext>
            </a:extLst>
          </p:cNvPr>
          <p:cNvCxnSpPr>
            <a:cxnSpLocks/>
          </p:cNvCxnSpPr>
          <p:nvPr/>
        </p:nvCxnSpPr>
        <p:spPr>
          <a:xfrm flipV="1">
            <a:off x="5089236" y="4396509"/>
            <a:ext cx="2078182" cy="67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D8A388B-786F-4F3A-891B-E010E09022E8}"/>
              </a:ext>
            </a:extLst>
          </p:cNvPr>
          <p:cNvSpPr/>
          <p:nvPr/>
        </p:nvSpPr>
        <p:spPr>
          <a:xfrm>
            <a:off x="163901" y="3225078"/>
            <a:ext cx="4925335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647AF5-805F-4AAC-AD6B-C290E6549F5D}"/>
              </a:ext>
            </a:extLst>
          </p:cNvPr>
          <p:cNvSpPr/>
          <p:nvPr/>
        </p:nvSpPr>
        <p:spPr>
          <a:xfrm>
            <a:off x="163901" y="2874819"/>
            <a:ext cx="4925335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CCB044-50F2-4256-AC92-35700AF45EEE}"/>
              </a:ext>
            </a:extLst>
          </p:cNvPr>
          <p:cNvSpPr/>
          <p:nvPr/>
        </p:nvSpPr>
        <p:spPr>
          <a:xfrm>
            <a:off x="279356" y="5025297"/>
            <a:ext cx="6618867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7F5FB31-7C10-417D-8C72-C487D7AECE70}"/>
              </a:ext>
            </a:extLst>
          </p:cNvPr>
          <p:cNvSpPr/>
          <p:nvPr/>
        </p:nvSpPr>
        <p:spPr>
          <a:xfrm>
            <a:off x="7080868" y="3861516"/>
            <a:ext cx="4925335" cy="2733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094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1A3F5-505D-4F50-B06D-176ECB41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1.0 – </a:t>
            </a:r>
            <a:r>
              <a:rPr lang="de-AT" dirty="0" err="1"/>
              <a:t>Get</a:t>
            </a:r>
            <a:r>
              <a:rPr lang="de-AT" dirty="0"/>
              <a:t> Raw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8DFE-12D0-4BCA-8F7D-77AF386B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good</a:t>
            </a:r>
            <a:r>
              <a:rPr lang="de-AT" dirty="0"/>
              <a:t> do </a:t>
            </a:r>
            <a:r>
              <a:rPr lang="de-AT" dirty="0" err="1"/>
              <a:t>technical</a:t>
            </a:r>
            <a:r>
              <a:rPr lang="de-AT" dirty="0"/>
              <a:t> </a:t>
            </a:r>
            <a:r>
              <a:rPr lang="de-AT" dirty="0" err="1"/>
              <a:t>indicators</a:t>
            </a:r>
            <a:r>
              <a:rPr lang="de-AT" dirty="0"/>
              <a:t> </a:t>
            </a:r>
            <a:r>
              <a:rPr lang="de-AT" dirty="0" err="1"/>
              <a:t>describe</a:t>
            </a:r>
            <a:r>
              <a:rPr lang="de-AT" dirty="0"/>
              <a:t> </a:t>
            </a:r>
            <a:r>
              <a:rPr lang="de-AT" dirty="0" err="1"/>
              <a:t>current</a:t>
            </a:r>
            <a:r>
              <a:rPr lang="de-AT" dirty="0"/>
              <a:t> stock </a:t>
            </a:r>
            <a:r>
              <a:rPr lang="de-AT" dirty="0" err="1"/>
              <a:t>market</a:t>
            </a:r>
            <a:r>
              <a:rPr lang="de-AT" dirty="0"/>
              <a:t> </a:t>
            </a:r>
            <a:r>
              <a:rPr lang="de-AT" dirty="0" err="1"/>
              <a:t>trend</a:t>
            </a:r>
            <a:r>
              <a:rPr lang="de-AT" dirty="0"/>
              <a:t>?</a:t>
            </a:r>
          </a:p>
          <a:p>
            <a:endParaRPr lang="de-AT" dirty="0"/>
          </a:p>
          <a:p>
            <a:r>
              <a:rPr lang="de-AT" dirty="0"/>
              <a:t>OMXS30 Index </a:t>
            </a:r>
            <a:r>
              <a:rPr lang="de-AT" dirty="0" err="1"/>
              <a:t>from</a:t>
            </a:r>
            <a:r>
              <a:rPr lang="de-AT" dirty="0"/>
              <a:t> http://www.nasdaqomxnordic.com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D90B96-488A-4F08-BAF4-8538D2823C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9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882639-977D-4ABB-8F36-DDB566F3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3" y="1090037"/>
            <a:ext cx="5649205" cy="50575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789618A-D2CC-4C8F-A6F9-7A7A3A1E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5" y="3765655"/>
            <a:ext cx="50673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1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Microsoft Office PowerPoint</Application>
  <PresentationFormat>Breitbild</PresentationFormat>
  <Paragraphs>186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</vt:lpstr>
      <vt:lpstr> Applying the Scikit Learn Machine Learning Toolbox on the Stock Market</vt:lpstr>
      <vt:lpstr>Motivation</vt:lpstr>
      <vt:lpstr>Research Question</vt:lpstr>
      <vt:lpstr>Methodology</vt:lpstr>
      <vt:lpstr>SKLearn Machine Learning Process</vt:lpstr>
      <vt:lpstr>Structure in Github – Processing Pipeline</vt:lpstr>
      <vt:lpstr>Efficient Coding – Good Pattern for Pipes</vt:lpstr>
      <vt:lpstr>Efficient Coding – bat/sh</vt:lpstr>
      <vt:lpstr>Step 1.0 – Get Raw Data</vt:lpstr>
      <vt:lpstr>Step 2.0 – Generate Outcomes</vt:lpstr>
      <vt:lpstr>Step 2.1 – Generate Features</vt:lpstr>
      <vt:lpstr>Step 3.0-3.1 – Data Cleaning and Adaptation</vt:lpstr>
      <vt:lpstr>Step 3.3 – Data Analysis Relevance</vt:lpstr>
      <vt:lpstr>Step 3.3 – Data Analysis Clustering </vt:lpstr>
      <vt:lpstr>Step 3.5 – Feature Selection</vt:lpstr>
      <vt:lpstr>Step 4.3 – Find Best Hyperparameters Wide Search</vt:lpstr>
      <vt:lpstr>Step 4.4 – Find Best Hyperparameters Narrow Search</vt:lpstr>
      <vt:lpstr>Step 4.5 – Find Precision Recall Threshold</vt:lpstr>
      <vt:lpstr>Step 5.0 – Train Model</vt:lpstr>
      <vt:lpstr>Step 6.1 – Evaluate on Training Data SVM</vt:lpstr>
      <vt:lpstr>Step 6.1 – Evaluate on Validation Data SVM</vt:lpstr>
      <vt:lpstr>Step 6.1 – Evaluate Other Models</vt:lpstr>
      <vt:lpstr>7.2- Simple Trading System</vt:lpstr>
      <vt:lpstr>Step 7.0 – Prediction 2021-2022 with SVM</vt:lpstr>
      <vt:lpstr>Conclusion</vt:lpstr>
      <vt:lpstr>Future Work</vt:lpstr>
      <vt:lpstr>Thank you for your attention!</vt:lpstr>
      <vt:lpstr>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matvey ivanov</dc:creator>
  <cp:lastModifiedBy>Alexander</cp:lastModifiedBy>
  <cp:revision>76</cp:revision>
  <dcterms:created xsi:type="dcterms:W3CDTF">2020-04-15T09:02:16Z</dcterms:created>
  <dcterms:modified xsi:type="dcterms:W3CDTF">2022-11-27T09:59:50Z</dcterms:modified>
</cp:coreProperties>
</file>